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5" r:id="rId7"/>
    <p:sldId id="258" r:id="rId8"/>
    <p:sldId id="257" r:id="rId9"/>
    <p:sldId id="266" r:id="rId10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/>
    <p:restoredTop sz="94653"/>
  </p:normalViewPr>
  <p:slideViewPr>
    <p:cSldViewPr snapToGrid="0">
      <p:cViewPr varScale="1">
        <p:scale>
          <a:sx n="87" d="100"/>
          <a:sy n="87" d="100"/>
        </p:scale>
        <p:origin x="2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8368-322F-9F21-F5EF-F10D35CE3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308F6-F1EB-82A4-431A-DBEAB5000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CA366-D83F-7874-6DBE-FEAE4E6F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E6F1-B6BE-5E47-8596-054C0863D0DD}" type="datetimeFigureOut">
              <a:rPr lang="en-TR" smtClean="0"/>
              <a:t>19.01.2025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1D1A0-2A00-80D5-2C65-2C9C997A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7486A-606E-B91C-BAF8-11AAB45C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84-D586-6A4E-956F-54C610F0FD6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2113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1E04-B252-15FC-5AA0-058E47D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95107-312B-00E9-2EF8-E5A024E7E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0D26A-389C-40C1-86CC-D32D973D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E6F1-B6BE-5E47-8596-054C0863D0DD}" type="datetimeFigureOut">
              <a:rPr lang="en-TR" smtClean="0"/>
              <a:t>19.01.2025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E5209-EC6C-4C0B-E60F-279F1DED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7D4CB-F9F4-DCDF-AEE6-199FAC3A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84-D586-6A4E-956F-54C610F0FD6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3193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8665D-13F0-A8EF-7C52-C648B76CA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F00B6-CD93-45A9-DBE1-A1F88E023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D2AC0-5D22-64C6-244B-ED94AC50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E6F1-B6BE-5E47-8596-054C0863D0DD}" type="datetimeFigureOut">
              <a:rPr lang="en-TR" smtClean="0"/>
              <a:t>19.01.2025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08174-0E96-CB3D-5969-46100C5D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4579F-2EAF-BC9C-6F45-3B8CF1AC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84-D586-6A4E-956F-54C610F0FD6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2634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4E89-2928-A526-798F-83C6EE1D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63E5-C23A-FB59-DA07-74D011860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0D323-3321-06FF-ABFA-D2350C90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E6F1-B6BE-5E47-8596-054C0863D0DD}" type="datetimeFigureOut">
              <a:rPr lang="en-TR" smtClean="0"/>
              <a:t>19.01.2025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B93D7-2CD3-A3F7-B3FA-41807FCD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7DC0D-0020-7E12-2D77-8F772397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84-D586-6A4E-956F-54C610F0FD6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71606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0E8B-8066-B6FA-1AC7-CD213CA9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09C5C-7AAF-8885-09A3-0BE8A552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9581C-8D5C-1C18-F1AC-93A8D069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E6F1-B6BE-5E47-8596-054C0863D0DD}" type="datetimeFigureOut">
              <a:rPr lang="en-TR" smtClean="0"/>
              <a:t>19.01.2025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9206A-D246-F342-F145-1829ED5E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96E59-5E6F-6AA4-1B81-3458DA13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84-D586-6A4E-956F-54C610F0FD6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9937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C231-EA34-42E6-8536-079E44AC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4142-78F8-F26D-0D1C-141F1EC54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129AA-1D47-C042-F1CD-19E4BA085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DB4C0-4B07-F0DD-6366-8FC79377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E6F1-B6BE-5E47-8596-054C0863D0DD}" type="datetimeFigureOut">
              <a:rPr lang="en-TR" smtClean="0"/>
              <a:t>19.01.2025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50C13-D3FD-C819-37F9-12924417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99510-3024-4757-50E9-DC14B08F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84-D586-6A4E-956F-54C610F0FD6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4748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2261C-73C9-4EDF-ED9D-1F67EA47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795C7-846C-41D6-67EF-3FEFC1589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F0549-762D-465E-081E-680ABA88C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53627-7687-29AB-2E05-574E2B44F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43E96-07F9-85C3-C44E-A5F9EEAEC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AA334-8CB2-524D-6B00-5FC8B46CA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E6F1-B6BE-5E47-8596-054C0863D0DD}" type="datetimeFigureOut">
              <a:rPr lang="en-TR" smtClean="0"/>
              <a:t>19.01.2025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EEF51A-16AD-9CEF-0BB7-2E0B9C12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C4D3B-BF39-4D28-3287-2FBE5F10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84-D586-6A4E-956F-54C610F0FD6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2048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BBBC-CA84-6953-E6DF-DE677245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AB58E2-2487-16DF-C58A-86478E86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E6F1-B6BE-5E47-8596-054C0863D0DD}" type="datetimeFigureOut">
              <a:rPr lang="en-TR" smtClean="0"/>
              <a:t>19.01.2025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A3F58-4470-7B15-07EE-B6D3099C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21A6C-AEE0-4DE6-D87A-469391F0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84-D586-6A4E-956F-54C610F0FD6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8245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72352-AEF1-7F61-0861-EDCFA99C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E6F1-B6BE-5E47-8596-054C0863D0DD}" type="datetimeFigureOut">
              <a:rPr lang="en-TR" smtClean="0"/>
              <a:t>19.01.2025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DB0D4-21E5-69F7-52EB-B00D5382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A0698-9511-3A29-542B-9B1072EC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84-D586-6A4E-956F-54C610F0FD6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4684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5B7D-A14A-B541-4C2F-6586DDF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9EC8-204B-A505-817E-AB57A335E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A0C83-E71B-7E96-E55A-DA061BD8E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6C3C8-97F7-C237-B534-0C53A814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E6F1-B6BE-5E47-8596-054C0863D0DD}" type="datetimeFigureOut">
              <a:rPr lang="en-TR" smtClean="0"/>
              <a:t>19.01.2025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848A0-A585-B5C6-83B5-199925FA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464B4-4FFD-6A42-84F0-81A45C54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84-D586-6A4E-956F-54C610F0FD6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1459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E13B-18AB-B48A-5B16-F6F05869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94F5C-3197-EFA1-D081-8F9CD7963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EA1B1-9F39-307C-D394-55FF0D7FD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C686B-170B-02D4-5241-C06B7CD1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E6F1-B6BE-5E47-8596-054C0863D0DD}" type="datetimeFigureOut">
              <a:rPr lang="en-TR" smtClean="0"/>
              <a:t>19.01.2025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BC166-A210-C781-D5AF-64782FD8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B2B64-9178-E769-1EE6-3C2526C3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84-D586-6A4E-956F-54C610F0FD6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5063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38E78-3D1A-E3E0-9E99-ABFE74A0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2AD7E-A69F-2F24-9245-3175E7D52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C221D-E20B-8537-22D8-27F24663B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2DE6F1-B6BE-5E47-8596-054C0863D0DD}" type="datetimeFigureOut">
              <a:rPr lang="en-TR" smtClean="0"/>
              <a:t>19.01.2025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E223A-6DBC-9EA8-F0B8-7A15626D5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97EEE-BF43-925F-2F22-9D8903C64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0B4584-D586-6A4E-956F-54C610F0FD6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984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32F7D-EDB0-C8BB-DDDB-462C4EB72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20402"/>
            <a:ext cx="7772400" cy="40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4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88D8F-AABB-77B8-28A2-C283251A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78213"/>
            <a:ext cx="7772400" cy="49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F881CB-ECD6-AD5E-74B3-84010D508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85943"/>
            <a:ext cx="7772400" cy="46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4D7D1D-5DCC-3E81-8DE1-5214F26BC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86676"/>
            <a:ext cx="7772400" cy="46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1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39A6-A82D-7E67-31C8-E9EA3CFB5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74307"/>
            <a:ext cx="7772400" cy="47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9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8EA7CA-61CE-081D-E6E1-29C62AD5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54618"/>
            <a:ext cx="7772400" cy="55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0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4C136A-F396-288E-F9E4-B044768E278D}"/>
              </a:ext>
            </a:extLst>
          </p:cNvPr>
          <p:cNvSpPr txBox="1"/>
          <p:nvPr/>
        </p:nvSpPr>
        <p:spPr>
          <a:xfrm>
            <a:off x="2201333" y="1028343"/>
            <a:ext cx="1062284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Brüt TL mevduat faizlerinin, net karşılığı ve bileşik eşlenikleri 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 Günlük brüt mevduat oranı         10% stopaj sonrası net          Bileşik eşleniği          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50                                                            45.00                                       55.56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49                                                            44.10                                       54.22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48                                                            43.20                                       52.88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47                                                            42.30                                       51.56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46                                                            41.40                                       50.25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45                                                            40.50                                       48.94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44                                                            39.60                                       47.65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43                                                            38.70                                       46.37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42                                                            37.80                                       45.10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41                                                            36.90                                       43.84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40                                                            36.00.                                      42.59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4313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681115-7208-41D5-B995-878C46DBA955}"/>
              </a:ext>
            </a:extLst>
          </p:cNvPr>
          <p:cNvSpPr txBox="1"/>
          <p:nvPr/>
        </p:nvSpPr>
        <p:spPr>
          <a:xfrm>
            <a:off x="3048000" y="1169665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182 gün basit faizlerin bileşik eşlenikleri 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182 gün faiz                                          Bileşik eşlenik 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50                                                                56.27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49                                                                55.02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48                                                                53.78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47                                                                52.54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46                                                                51.31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45                                                                50.08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44                                                                48.86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43                                                                47.64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42                                                                46.42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41                                                                45.22</a:t>
            </a:r>
            <a:endParaRPr lang="en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40                                                                44.01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2235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441E76-23B0-2474-F3A9-7CD9E0947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73394"/>
            <a:ext cx="9143999" cy="50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59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120</Words>
  <Application>Microsoft Macintosh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Murat Aysan</dc:creator>
  <cp:lastModifiedBy>Murat Aysan</cp:lastModifiedBy>
  <cp:revision>3</cp:revision>
  <dcterms:created xsi:type="dcterms:W3CDTF">2025-01-19T07:45:43Z</dcterms:created>
  <dcterms:modified xsi:type="dcterms:W3CDTF">2025-01-19T12:42:17Z</dcterms:modified>
</cp:coreProperties>
</file>